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</p:sldMasterIdLst>
  <p:notesMasterIdLst>
    <p:notesMasterId r:id="rId9"/>
  </p:notesMasterIdLst>
  <p:handoutMasterIdLst>
    <p:handoutMasterId r:id="rId10"/>
  </p:handoutMasterIdLst>
  <p:sldIdLst>
    <p:sldId id="256" r:id="rId2"/>
    <p:sldId id="276" r:id="rId3"/>
    <p:sldId id="291" r:id="rId4"/>
    <p:sldId id="286" r:id="rId5"/>
    <p:sldId id="293" r:id="rId6"/>
    <p:sldId id="292" r:id="rId7"/>
    <p:sldId id="27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26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6/13/2023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6/13/2023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DDA51639-B2D6-4652-B8C3-1B4C224A7BAF}" type="datetimeFigureOut">
              <a:rPr lang="en-US" dirty="0"/>
              <a:t>6/13/2023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Freeform 15">
            <a:extLst>
              <a:ext uri="{FF2B5EF4-FFF2-40B4-BE49-F238E27FC236}">
                <a16:creationId xmlns:a16="http://schemas.microsoft.com/office/drawing/2014/main" id="{AAAF6DD9-6724-88D0-FAD5-A88D4349C2A7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6" name="Picture 5" descr="Gap between two buildings against the blue sky">
            <a:extLst>
              <a:ext uri="{FF2B5EF4-FFF2-40B4-BE49-F238E27FC236}">
                <a16:creationId xmlns:a16="http://schemas.microsoft.com/office/drawing/2014/main" id="{F172F2A7-02A3-8354-9335-26A4A80734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-701335" y="-3721"/>
            <a:ext cx="128933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098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6AA8-A04B-4104-9AE2-BD48D340E27F}" type="datetimeFigureOut">
              <a:rPr lang="en-US" dirty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967927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0BF79-FAC6-4A96-8DE1-F7B82E2E1652}" type="datetimeFigureOut">
              <a:rPr lang="en-US" dirty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925152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3094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9537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891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-701335" y="-3721"/>
            <a:ext cx="12893335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6226593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Case study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Project budgeting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5DD9-2C52-442D-92E2-8072C0C3D7CD}" type="datetimeFigureOut">
              <a:rPr lang="en-US" dirty="0"/>
              <a:t>6/13/2023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967998"/>
      </p:ext>
    </p:extLst>
  </p:cSld>
  <p:clrMapOvr>
    <a:masterClrMapping/>
  </p:clrMapOvr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44961B7-6B89-48AB-966F-622E2788EECC}" type="datetimeFigureOut">
              <a:rPr lang="en-US" dirty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7889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3D6FB-79CC-4683-A046-BBE785BA1BED}" type="datetimeFigureOut">
              <a:rPr lang="en-US" dirty="0"/>
              <a:t>6/13/2023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498323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B3E8-48F1-4B23-8498-D8A04A81EC9C}" type="datetimeFigureOut">
              <a:rPr lang="en-US" dirty="0"/>
              <a:t>6/13/2023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230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90D90-AA62-404D-A741-635B4370F9CB}" type="datetimeFigureOut">
              <a:rPr lang="en-US" dirty="0"/>
              <a:t>6/13/2023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265269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002E4-6836-46D1-9DBB-3C27C0DD3A89}" type="datetimeFigureOut">
              <a:rPr lang="en-US" dirty="0"/>
              <a:t>6/13/2023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745692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131DD-A141-4471-BCF9-C6073EDD7E20}" type="datetimeFigureOut">
              <a:rPr lang="en-US" dirty="0"/>
              <a:t>6/13/2023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55429730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AB334A90-EB03-42F3-8859-2C2B2724C058}" type="datetimeFigureOut">
              <a:rPr lang="en-US" dirty="0"/>
              <a:t>6/13/2023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50128199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BC48EC7-AF6A-48D3-8284-14BACBEBDD84}" type="datetimeFigureOut">
              <a:rPr lang="en-US" dirty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BAA0BF-5D03-1099-0963-C3DD4693B58B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560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49" r:id="rId15"/>
    <p:sldLayoutId id="2147483650" r:id="rId16"/>
    <p:sldLayoutId id="2147483652" r:id="rId17"/>
    <p:sldLayoutId id="2147483665" r:id="rId18"/>
    <p:sldLayoutId id="2147483653" r:id="rId19"/>
    <p:sldLayoutId id="2147483654" r:id="rId20"/>
    <p:sldLayoutId id="2147483658" r:id="rId21"/>
    <p:sldLayoutId id="2147483655" r:id="rId22"/>
    <p:sldLayoutId id="2147483656" r:id="rId23"/>
    <p:sldLayoutId id="2147483657" r:id="rId24"/>
    <p:sldLayoutId id="2147483664" r:id="rId2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1152" userDrawn="1">
          <p15:clr>
            <a:srgbClr val="547EBF"/>
          </p15:clr>
        </p15:guide>
        <p15:guide id="3" pos="7440" userDrawn="1">
          <p15:clr>
            <a:srgbClr val="547EBF"/>
          </p15:clr>
        </p15:guide>
        <p15:guide id="4" orient="horz" pos="4080" userDrawn="1">
          <p15:clr>
            <a:srgbClr val="547EBF"/>
          </p15:clr>
        </p15:guide>
        <p15:guide id="5" userDrawn="1">
          <p15:clr>
            <a:srgbClr val="547EBF"/>
          </p15:clr>
        </p15:guide>
        <p15:guide id="6" pos="7680" userDrawn="1">
          <p15:clr>
            <a:srgbClr val="547EBF"/>
          </p15:clr>
        </p15:guide>
        <p15:guide id="7" pos="528" userDrawn="1">
          <p15:clr>
            <a:srgbClr val="547EBF"/>
          </p15:clr>
        </p15:guide>
        <p15:guide id="8" pos="6912" userDrawn="1">
          <p15:clr>
            <a:srgbClr val="547EBF"/>
          </p15:clr>
        </p15:guide>
        <p15:guide id="9" orient="horz" pos="240" userDrawn="1">
          <p15:clr>
            <a:srgbClr val="547EBF"/>
          </p15:clr>
        </p15:guide>
        <p15:guide id="10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budgeting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Case study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</a:t>
            </a:r>
          </a:p>
        </p:txBody>
      </p:sp>
      <p:pic>
        <p:nvPicPr>
          <p:cNvPr id="15" name="Picture Placeholder 14" descr="White modern architecture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1" r="11"/>
          <a:stretch/>
        </p:blipFill>
        <p:spPr/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916E1B76-9377-BC96-EBB4-5F5CB7A4853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239435" y="2249937"/>
            <a:ext cx="6158753" cy="38625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entury Gothic" panose="020B0502020202020204" pitchFamily="34" charset="0"/>
              </a:rPr>
              <a:t>Below are the details of skills, resources &amp; associated costs.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100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100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100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100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100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100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100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100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entury Gothic" panose="020B0502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100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entury Gothic" panose="020B0502020202020204" pitchFamily="34" charset="0"/>
              </a:rPr>
              <a:t>This project was allocated a budget of @ 70,000. 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4FA047A-C18E-B395-108B-7F4BCE3511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9560068"/>
              </p:ext>
            </p:extLst>
          </p:nvPr>
        </p:nvGraphicFramePr>
        <p:xfrm>
          <a:off x="6381346" y="3517969"/>
          <a:ext cx="5199530" cy="1326532"/>
        </p:xfrm>
        <a:graphic>
          <a:graphicData uri="http://schemas.openxmlformats.org/drawingml/2006/table">
            <a:tbl>
              <a:tblPr/>
              <a:tblGrid>
                <a:gridCol w="1039906">
                  <a:extLst>
                    <a:ext uri="{9D8B030D-6E8A-4147-A177-3AD203B41FA5}">
                      <a16:colId xmlns:a16="http://schemas.microsoft.com/office/drawing/2014/main" val="2274756715"/>
                    </a:ext>
                  </a:extLst>
                </a:gridCol>
                <a:gridCol w="1039906">
                  <a:extLst>
                    <a:ext uri="{9D8B030D-6E8A-4147-A177-3AD203B41FA5}">
                      <a16:colId xmlns:a16="http://schemas.microsoft.com/office/drawing/2014/main" val="2251325836"/>
                    </a:ext>
                  </a:extLst>
                </a:gridCol>
                <a:gridCol w="1039906">
                  <a:extLst>
                    <a:ext uri="{9D8B030D-6E8A-4147-A177-3AD203B41FA5}">
                      <a16:colId xmlns:a16="http://schemas.microsoft.com/office/drawing/2014/main" val="443642311"/>
                    </a:ext>
                  </a:extLst>
                </a:gridCol>
                <a:gridCol w="1039906">
                  <a:extLst>
                    <a:ext uri="{9D8B030D-6E8A-4147-A177-3AD203B41FA5}">
                      <a16:colId xmlns:a16="http://schemas.microsoft.com/office/drawing/2014/main" val="4069061993"/>
                    </a:ext>
                  </a:extLst>
                </a:gridCol>
                <a:gridCol w="1039906">
                  <a:extLst>
                    <a:ext uri="{9D8B030D-6E8A-4147-A177-3AD203B41FA5}">
                      <a16:colId xmlns:a16="http://schemas.microsoft.com/office/drawing/2014/main" val="4192382993"/>
                    </a:ext>
                  </a:extLst>
                </a:gridCol>
              </a:tblGrid>
              <a:tr h="53084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Tasks</a:t>
                      </a:r>
                      <a:endParaRPr lang="en-IN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Skills - Resources</a:t>
                      </a:r>
                      <a:endParaRPr lang="en-IN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Hourly Rate</a:t>
                      </a:r>
                      <a:endParaRPr lang="en-IN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Opportunity Cost</a:t>
                      </a:r>
                      <a:endParaRPr lang="en-IN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Idle Cost</a:t>
                      </a:r>
                      <a:endParaRPr lang="en-IN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4275218"/>
                  </a:ext>
                </a:extLst>
              </a:tr>
              <a:tr h="36388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T1, T2, T4, T7, T9, T10</a:t>
                      </a:r>
                      <a:endParaRPr lang="en-IN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S1 - R1</a:t>
                      </a:r>
                      <a:endParaRPr lang="en-IN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$ 150</a:t>
                      </a:r>
                      <a:endParaRPr lang="en-IN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$ 5,000</a:t>
                      </a:r>
                      <a:endParaRPr lang="en-IN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$ 3,000</a:t>
                      </a:r>
                      <a:endParaRPr lang="en-IN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3572353"/>
                  </a:ext>
                </a:extLst>
              </a:tr>
              <a:tr h="36388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T3, T5, T6, T8</a:t>
                      </a:r>
                      <a:endParaRPr lang="en-IN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S2 - R2</a:t>
                      </a:r>
                      <a:endParaRPr lang="en-IN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$ 100</a:t>
                      </a:r>
                      <a:endParaRPr lang="en-IN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$ 1,000</a:t>
                      </a:r>
                      <a:endParaRPr lang="en-IN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$ 500</a:t>
                      </a:r>
                      <a:endParaRPr lang="en-IN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59406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C678C-DCC2-C1D5-B1A5-5BEA23A00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015" y="884982"/>
            <a:ext cx="10864785" cy="495584"/>
          </a:xfrm>
        </p:spPr>
        <p:txBody>
          <a:bodyPr/>
          <a:lstStyle/>
          <a:p>
            <a:pPr algn="ctr"/>
            <a:r>
              <a:rPr lang="en-IN" dirty="0"/>
              <a:t>Total calculation</a:t>
            </a:r>
            <a:br>
              <a:rPr lang="en-IN" dirty="0"/>
            </a:b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A9F4CF-0358-FDA2-C28A-21F0F026A0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9830" y="1380566"/>
            <a:ext cx="10864785" cy="5047128"/>
          </a:xfrm>
        </p:spPr>
        <p:txBody>
          <a:bodyPr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endParaRPr lang="en-IN" sz="1400" b="1" dirty="0"/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cost of each resource:</a:t>
            </a:r>
            <a:endParaRPr lang="en-IN" sz="16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4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Resource R1 cost: ($150/hour x 8 hours/day x 5 days/week) + $3,000 (idle cost) + $5,000 (opportunity cost) = $7,200/week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4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Resource R2 cost: ($100/hour x 8 hours/day x 5 days/week) + $500 (idle cost) + $1,000 (opportunity cost) = $3,500/week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duration of each task</a:t>
            </a:r>
            <a:r>
              <a:rPr lang="en-IN" sz="16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4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T1, T2, T4, T7, T9, T10: 8 weeks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4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T3, T5, T6, T8: 4 weeks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cost of each task: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4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T1, T2, T4, T7, T9, T10 (using Resource R1): $7,200/week x 8 weeks = $57,600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4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T3, T5, T6, T8 (using Resource R2): $3,500/week x 4 weeks = $14,000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16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11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57DAB3-B086-E14C-C977-D467F2CD99A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258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5175" y="0"/>
            <a:ext cx="1328014" cy="923372"/>
          </a:xfrm>
        </p:spPr>
        <p:txBody>
          <a:bodyPr/>
          <a:lstStyle/>
          <a:p>
            <a:r>
              <a:rPr lang="en-US" sz="2400" b="1" dirty="0"/>
              <a:t>Q1.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97548" y="1019750"/>
            <a:ext cx="7592838" cy="2409250"/>
          </a:xfrm>
        </p:spPr>
        <p:txBody>
          <a:bodyPr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b="1" i="1" kern="100" dirty="0">
                <a:effectLst/>
                <a:highlight>
                  <a:srgbClr val="C0C0C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Assuming one resource for each skill is assigned for the project, the cost for the project can be calculated as follows: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Cost for S1 - R1: Total hours = (10 + 8 + 5 + 5 + 5 + 5) * 8 = 224 hours Hourly cost = $150 Total cost for S1 - R1 = Total hours * Hourly cost = 224 * $150 = $33,600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Cost for S2 - R2: Total hours = (15 + 10 + 8) * 8 = 264 hours Hourly cost = $100 Total cost for S2 - R2 = Total hours * Hourly cost = 264 * $100 = $26,400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Total cost for the project = Cost for S1 - R1 + Cost for S2 - R2 = $33,600 + $26,400 = $60,000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Therefore, the cost incurred for this project, based on the timeline and allocated resources, is $60,000</a:t>
            </a:r>
            <a:r>
              <a:rPr lang="en-IN" sz="16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EBEA2-4BF3-6EEC-E53E-16944CE8B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9036" y="276008"/>
            <a:ext cx="1353671" cy="1057835"/>
          </a:xfrm>
        </p:spPr>
        <p:txBody>
          <a:bodyPr/>
          <a:lstStyle/>
          <a:p>
            <a:r>
              <a:rPr lang="en-US" sz="2000" b="1" dirty="0">
                <a:latin typeface="+mj-lt"/>
              </a:rPr>
              <a:t>Q 2 .</a:t>
            </a:r>
            <a:br>
              <a:rPr lang="en-IN" sz="3600" b="1" dirty="0">
                <a:latin typeface="+mj-lt"/>
              </a:rPr>
            </a:b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FE747E-C261-7853-D1CB-6097E2FFEE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8377" y="1010269"/>
            <a:ext cx="9134767" cy="5198791"/>
          </a:xfrm>
        </p:spPr>
        <p:txBody>
          <a:bodyPr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200" b="1" i="1" kern="100" dirty="0">
                <a:effectLst/>
                <a:highlight>
                  <a:srgbClr val="C0C0C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 determine if a better estimate for the go-live date is possible, we need to identify the task that takes the longest time.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200" b="1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Longest task: T2 (15 days)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2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Since we have an additional resource at our disposal, we can assign them to task T2 to expedite its completion.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2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Assuming the additional resource has the same cost as S2 - R2, 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200" b="1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Revised timeline for T2 </a:t>
            </a:r>
            <a:r>
              <a:rPr lang="en-IN" sz="12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 15 days / 2 = 7.5 days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200" b="1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Now let's recalculate the cost for the project with the revised timeline: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200" b="1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Revised cost for S1 - R1: </a:t>
            </a:r>
            <a:r>
              <a:rPr lang="en-IN" sz="12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Total hours = (10 + 8 + 5 + 5 + 5 + 5) * 8 = 224 hours Hourly cost = $150 Total cost for S1 - R1 =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2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Total hours * Hourly cost = 224 * $150 = $33,600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200" b="1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Revised cost for S2 - R2: </a:t>
            </a:r>
            <a:r>
              <a:rPr lang="en-IN" sz="12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Total hours = (7.5 + 10 + 8) * 8 = 300 hours Hourly cost = $100 Total cost for S2 - R2 = Total hours * Hourly cost = 300 * $100 = $30,000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200" b="1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Revised total cost for the project </a:t>
            </a:r>
            <a:r>
              <a:rPr lang="en-IN" sz="12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 Revised cost for S1 - R1 + Revised cost for S2 - R2 = $33,600 + $30,000 = $63,600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2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Therefore, the revised cost for the project, considering the additional resource and expedited timeline, is $63,600.</a:t>
            </a:r>
          </a:p>
          <a:p>
            <a:pPr algn="ctr"/>
            <a:r>
              <a:rPr lang="en-IN" sz="1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number of days advanced for the go-live date would be the original timeline for T2 (15 days) minus the revised timeline for T2 (7.5 days), which is 15 - 7.5 = 7.5 days. Therefore, the go-live date has been advanced by 7.5 days.</a:t>
            </a:r>
            <a:endParaRPr lang="en-IN" sz="1200" i="1" u="sng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8FD24D-829B-43BA-990F-DC2DB1F16A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73DD26-C33C-49B3-4DAC-44E7D8A412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328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BBA17-AAFC-EDCF-4192-01ACA7CD2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8941" y="340652"/>
            <a:ext cx="1120588" cy="537889"/>
          </a:xfrm>
        </p:spPr>
        <p:txBody>
          <a:bodyPr/>
          <a:lstStyle/>
          <a:p>
            <a:r>
              <a:rPr lang="en-IN" sz="2400" b="1" dirty="0"/>
              <a:t>Q3.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E4E827-F725-315C-018E-668989739C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7835" y="968187"/>
            <a:ext cx="10875623" cy="5244353"/>
          </a:xfrm>
        </p:spPr>
        <p:txBody>
          <a:bodyPr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100" b="1" i="1" kern="100" dirty="0">
                <a:effectLst/>
                <a:highlight>
                  <a:srgbClr val="C0C0C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 determine if the scenarios will result in a budget overrun, we need to calculate the impact on the timeline and recalculate the project cost for each scenario independently.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100" b="1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Scenario 1: </a:t>
            </a:r>
            <a:r>
              <a:rPr lang="en-IN" sz="11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Task 6 took 100% more time than planned Revised timeline for T6 = 10 days + (10 days * 100%) = 10 + 10 = 20 days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100" b="1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Revised total cost for the project: Revised cost for S1 - R1</a:t>
            </a:r>
            <a:r>
              <a:rPr lang="en-IN" sz="11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$33,600 (remains the same) Revised cost for S2 - R2 = $26,400 (remains the same)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100" b="1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Revised total cost for the project </a:t>
            </a:r>
            <a:r>
              <a:rPr lang="en-IN" sz="11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 $33,600 + $26,400 = $60,000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1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scenario does not result in a budget overrun as the total cost remains the same at $60,000.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100" b="1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Scenario 2: </a:t>
            </a:r>
            <a:r>
              <a:rPr lang="en-IN" sz="11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Task 5 took 50% more time than planned Revised timeline for T5 = 5 days + (5 days * 50%) = 5 + 2.5 = 7.5 days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100" b="1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Revised total cost for the project: Revised cost for S1 - R1</a:t>
            </a:r>
            <a:r>
              <a:rPr lang="en-IN" sz="11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$33,600 (remains the same) Revised cost for S2 - R2 = $26,400 (remains the same)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100" b="1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Revised total cost for the project </a:t>
            </a:r>
            <a:r>
              <a:rPr lang="en-IN" sz="11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 $33,600 + $26,400 = $60,000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1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scenario does not result in a budget overrun as the total cost remains the same at $60,000.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100" b="1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Scenario 3: Task 8 took 100% more time than planned Revised timeline for T8</a:t>
            </a:r>
            <a:r>
              <a:rPr lang="en-IN" sz="11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8 days + (8 days * 100%) = 8 + 8 = 16 days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100" b="1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Revised total cost for the project: Revised cost for S1 - R1 </a:t>
            </a:r>
            <a:r>
              <a:rPr lang="en-IN" sz="11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 $33,600 (remains the same) Revised cost for S2 - R2 = $26,400 (remains the same)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100" b="1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Revised total cost for the project </a:t>
            </a:r>
            <a:r>
              <a:rPr lang="en-IN" sz="11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 $33,600 + $26,400 = $60,000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1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scenario does not result in a budget overrun as the total cost remains the same at $60,000.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100" b="1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all the given scenarios, the project cost does not exceed the allocated budget of $70,000, and therefore, there is no budget overrun</a:t>
            </a:r>
            <a:r>
              <a:rPr lang="en-IN" sz="11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algn="ctr"/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104EF6-3F85-7115-A4DF-FB05BE9C37B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286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Savon</Template>
  <TotalTime>72</TotalTime>
  <Words>1095</Words>
  <Application>Microsoft Office PowerPoint</Application>
  <PresentationFormat>Widescreen</PresentationFormat>
  <Paragraphs>96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Century Gothic</vt:lpstr>
      <vt:lpstr>Garamond</vt:lpstr>
      <vt:lpstr>Savon</vt:lpstr>
      <vt:lpstr>Project budgeting</vt:lpstr>
      <vt:lpstr>data</vt:lpstr>
      <vt:lpstr>Total calculation </vt:lpstr>
      <vt:lpstr>Q1.</vt:lpstr>
      <vt:lpstr>Q 2 . </vt:lpstr>
      <vt:lpstr>Q3.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budgeting</dc:title>
  <dc:creator>Ankita Dolai</dc:creator>
  <cp:lastModifiedBy>Ankita Dolai</cp:lastModifiedBy>
  <cp:revision>2</cp:revision>
  <dcterms:created xsi:type="dcterms:W3CDTF">2023-06-13T09:04:44Z</dcterms:created>
  <dcterms:modified xsi:type="dcterms:W3CDTF">2023-06-13T10:27:11Z</dcterms:modified>
</cp:coreProperties>
</file>